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Inconsolata"/>
      <p:regular r:id="rId24"/>
    </p:embeddedFont>
    <p:embeddedFont>
      <p:font typeface="Inconsolata"/>
      <p:regular r:id="rId25"/>
    </p:embeddedFont>
    <p:embeddedFont>
      <p:font typeface="Fira Sans"/>
      <p:regular r:id="rId26"/>
    </p:embeddedFont>
    <p:embeddedFont>
      <p:font typeface="Fira Sans"/>
      <p:regular r:id="rId27"/>
    </p:embeddedFont>
    <p:embeddedFont>
      <p:font typeface="Fira Sans"/>
      <p:regular r:id="rId28"/>
    </p:embeddedFont>
    <p:embeddedFont>
      <p:font typeface="Fira Sans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423" y="744974"/>
            <a:ext cx="1320355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13423" y="1300401"/>
            <a:ext cx="1320355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298" y="1855827"/>
            <a:ext cx="8721804" cy="49306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3423" y="7015758"/>
            <a:ext cx="13203555" cy="652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741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Abordagens de Teste Baseadas na Colaboração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830223" y="4462224"/>
            <a:ext cx="748355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Escrita colaborativa de histórias de usuário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227677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Escrita colaborativa de histórias de usuário é uma prática onde desenvolvedores, testadores e stakeholders (como clientes ou representantes do negócio) se reúnem para criar juntos as histórias de usuário, que descrevem funcionalidades do sistema sob o ponto de vista do usuário final.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3067" y="654010"/>
            <a:ext cx="9364266" cy="531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Escrita colaborativa de histórias de usuário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4855" y="1398746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Principais aspectos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44855" y="2050375"/>
            <a:ext cx="1314069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escrita colaborativa é feita com base em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três elementos principais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chamados de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3C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03770" y="2630329"/>
            <a:ext cx="22860" cy="4365188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6" name="Shape 4"/>
          <p:cNvSpPr/>
          <p:nvPr/>
        </p:nvSpPr>
        <p:spPr>
          <a:xfrm>
            <a:off x="6460212" y="3097768"/>
            <a:ext cx="638413" cy="22860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7" name="Shape 5"/>
          <p:cNvSpPr/>
          <p:nvPr/>
        </p:nvSpPr>
        <p:spPr>
          <a:xfrm>
            <a:off x="7075765" y="2869763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8" name="Text 6"/>
          <p:cNvSpPr/>
          <p:nvPr/>
        </p:nvSpPr>
        <p:spPr>
          <a:xfrm>
            <a:off x="7155597" y="2909709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3058716" y="2843093"/>
            <a:ext cx="319242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 Cartão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744855" y="3369707"/>
            <a:ext cx="5506283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Tudo começa com um "cartão" - seja um post-it, um item em um quadro Kanban ou uma entrada em uma ferramenta ágil. Aqui, a história de usuário é registrada de forma concisa e clara.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31775" y="4161830"/>
            <a:ext cx="638413" cy="22860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5765" y="3933825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3" name="Text 11"/>
          <p:cNvSpPr/>
          <p:nvPr/>
        </p:nvSpPr>
        <p:spPr>
          <a:xfrm>
            <a:off x="7155597" y="3973770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2"/>
          <p:cNvSpPr/>
          <p:nvPr/>
        </p:nvSpPr>
        <p:spPr>
          <a:xfrm>
            <a:off x="8379262" y="3907155"/>
            <a:ext cx="319242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Conversa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8379262" y="4433768"/>
            <a:ext cx="5506283" cy="10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Explicação de como o sistema deve funcionar. Pode ser documentada ou verbal. Normalmente, o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ou outro representante do negócio participa aqui!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6460212" y="5624751"/>
            <a:ext cx="638413" cy="22860"/>
          </a:xfrm>
          <a:prstGeom prst="roundRect">
            <a:avLst>
              <a:gd name="adj" fmla="val 139656"/>
            </a:avLst>
          </a:prstGeom>
          <a:solidFill>
            <a:srgbClr val="5C4E6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75765" y="5396746"/>
            <a:ext cx="478869" cy="478869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</p:sp>
      <p:sp>
        <p:nvSpPr>
          <p:cNvPr id="18" name="Text 16"/>
          <p:cNvSpPr/>
          <p:nvPr/>
        </p:nvSpPr>
        <p:spPr>
          <a:xfrm>
            <a:off x="7155597" y="5436691"/>
            <a:ext cx="319207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7"/>
          <p:cNvSpPr/>
          <p:nvPr/>
        </p:nvSpPr>
        <p:spPr>
          <a:xfrm>
            <a:off x="3058716" y="5370076"/>
            <a:ext cx="3192423" cy="398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 Confirmação</a:t>
            </a:r>
            <a:endParaRPr lang="en-US" sz="2500" dirty="0"/>
          </a:p>
        </p:txBody>
      </p:sp>
      <p:sp>
        <p:nvSpPr>
          <p:cNvPr id="20" name="Text 18"/>
          <p:cNvSpPr/>
          <p:nvPr/>
        </p:nvSpPr>
        <p:spPr>
          <a:xfrm>
            <a:off x="744855" y="5896689"/>
            <a:ext cx="550628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São os </a:t>
            </a:r>
            <a:pPr algn="r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critérios de aceite</a:t>
            </a:r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ou seja, o que precisa estar funcionando para dizer que a história está "pronta".</a:t>
            </a:r>
            <a:endParaRPr lang="en-US" sz="165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7313057"/>
            <a:ext cx="119658" cy="159544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1064062" y="7234952"/>
            <a:ext cx="383940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Formato Padrão de Histórias de Usuário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146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para Escrita Colaborativa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3154323" y="262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como: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167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Brainstorming: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ideias em grupo para pensar nas funcionalidades.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7589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Mapas mentais: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representação visual para organizar as ideias e caminhos possíveis.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3987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colaboração ajuda a equipe a ter uma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visão compartilhada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 que precisa ser feito, levando em conta 3 pontos de vista: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20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Negócio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1630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Desenvolvimento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6052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Testes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94277" y="576739"/>
            <a:ext cx="5241846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Boas Histórias de Usuário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3777377" y="1310640"/>
            <a:ext cx="707564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INVEST: características de uma boa história de usuário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4020" y="1952863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</a:t>
            </a:r>
            <a:pPr algn="ct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INVEST</a:t>
            </a:r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é um acrônimo usado para lembrar as </a:t>
            </a:r>
            <a:pPr algn="ctr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características de uma boa história de usuário</a:t>
            </a:r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Ele ajuda o time a escrever histórias claras, bem definidas e úteis para o desenvolvimento de software ágil.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4020" y="2860000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734020" y="3431500"/>
            <a:ext cx="13162359" cy="4231600"/>
          </a:xfrm>
          <a:prstGeom prst="roundRect">
            <a:avLst>
              <a:gd name="adj" fmla="val 74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1640" y="3439120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52857" y="3572470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Letra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338048" y="3572470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Significado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9719429" y="3572470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que quer dizer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1640" y="4041458"/>
            <a:ext cx="13145691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52857" y="4174808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5338048" y="4174808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Independente 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719429" y="4174808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 depende de outra história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1640" y="4643795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52857" y="4777145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5338048" y="4777145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Negociável 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719429" y="4777145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Pode ser discutida e ajustada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1640" y="5246132"/>
            <a:ext cx="13145691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52857" y="5379482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338048" y="5379482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Valiosa 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9719429" y="5379482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Traz valor ao negócio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41640" y="5848469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52857" y="5981819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5338048" y="5981819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Estimável 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9719429" y="5981819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Pode ser estimada em esforço</a:t>
            </a: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741640" y="6450806"/>
            <a:ext cx="13145691" cy="6023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52857" y="6584156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5338048" y="6584156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Small 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9719429" y="6584156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 ser pequena e objetiva</a:t>
            </a:r>
            <a:endParaRPr lang="en-US" sz="1650" dirty="0"/>
          </a:p>
        </p:txBody>
      </p:sp>
      <p:sp>
        <p:nvSpPr>
          <p:cNvPr id="31" name="Shape 29"/>
          <p:cNvSpPr/>
          <p:nvPr/>
        </p:nvSpPr>
        <p:spPr>
          <a:xfrm>
            <a:off x="741640" y="7053143"/>
            <a:ext cx="13145691" cy="6023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52857" y="7186493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5338048" y="7186493"/>
            <a:ext cx="395442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Testável 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9719429" y="7186493"/>
            <a:ext cx="3958233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 que ser possível de testar</a:t>
            </a:r>
            <a:endParaRPr lang="en-US" sz="16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11069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Critérios de Aceite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2446615" y="2155865"/>
            <a:ext cx="42506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 que são critérios de aceite?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285035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Os critérios de aceite são uma lista de condições essenciais para que uma história de usuário seja aprovada pelos stakeholders. Funcionam como uma lista de checagem rigorosa: se alguma condição falhar, a entrega não será considerada completa!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38193" y="4642128"/>
            <a:ext cx="5667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Critérios de aceite = Condições de Teste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33661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Além de definirem os requisitos para aprovação, auxiliam os testadores na criação de casos de teste eficazes e na execução do teste de aceite.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175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casos de teste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759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Realizar 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teste de aceite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9463" y="1119664"/>
            <a:ext cx="117913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Desenvolvimento Orientado por Teste de Aceite (ATDD)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402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ATDD (Desenvolvimento Orientado por Testes de Aceite)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é uma abordagem de desenvolvimento guiada por testes. Antes mesmo de começar a programar, criamos os testes de aceite com base nos critérios de aceite definidos na história de usuário.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212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Diferente do TDD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que foca em testes de unidade e é mais voltado para o desenvolvedor, o ATDD trabalha com funcionalidades completas e envolve todo o time no processo.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685711" y="4187190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Quem participa do ATDD?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8816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Desenvolvedores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238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Testadores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660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Clientes e Stakeholders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3841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participação dessas diferentes perspectivas ajuda a criar testes mais completos e garante que o que será entregue esteja de acordo com as expectativas de todos os envolvidos.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4523" y="605790"/>
            <a:ext cx="5121235" cy="412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Etapas do ATDD – Como funciona?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771049" y="1459230"/>
            <a:ext cx="13088303" cy="5569268"/>
          </a:xfrm>
          <a:prstGeom prst="roundRect">
            <a:avLst>
              <a:gd name="adj" fmla="val 5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8669" y="1466850"/>
            <a:ext cx="13073063" cy="631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98934" y="1606629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Etapa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39276" y="1606629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Descrição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78669" y="2098834"/>
            <a:ext cx="13073063" cy="631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98934" y="2238613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Criação da História de Usuário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9276" y="2238613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Escreve-se a história e definem-se os critérios de aceite.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8669" y="2730818"/>
            <a:ext cx="13073063" cy="13368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8934" y="2870597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Casos de Teste de Aceite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9276" y="2870597"/>
            <a:ext cx="6092190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Criados com base nos critérios de aceite. Escritos por cliente, desenvolvedor e QA. Podem ser manuais ou automatizados.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78669" y="4067651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8934" y="4207431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Refinamento Técnico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39276" y="4207431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Discussão entre desenvolvedores sobre a melhor implementação e análise de desafios técnicos.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78669" y="5052060"/>
            <a:ext cx="13073063" cy="984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98934" y="5191839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Desenvolvimento com TDD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9276" y="5191839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Criam-se testes de unidade, escreve-se o código para passar nos testes e refatora-se se necessário.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78669" y="6036469"/>
            <a:ext cx="13073063" cy="9844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98934" y="6176248"/>
            <a:ext cx="60921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Execução dos Testes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39276" y="6176248"/>
            <a:ext cx="60921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Testes de aceite são executados manual ou automaticamente. Pode incluir testes exploratórios.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71049" y="7276267"/>
            <a:ext cx="13088303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2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06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3749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700"/>
              </a:lnSpc>
              <a:buNone/>
            </a:pPr>
            <a:r>
              <a:rPr lang="en-US" sz="13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Obrigado!</a:t>
            </a:r>
            <a:endParaRPr lang="en-US" sz="13350" dirty="0"/>
          </a:p>
        </p:txBody>
      </p:sp>
      <p:sp>
        <p:nvSpPr>
          <p:cNvPr id="5" name="Text 3"/>
          <p:cNvSpPr/>
          <p:nvPr/>
        </p:nvSpPr>
        <p:spPr>
          <a:xfrm>
            <a:off x="793790" y="5790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64084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7316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Análise e Modelagem de Teste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68391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Bem-vindos! Nesta apresentação, exploraremos as etapas iniciais cruciais no processo de teste de software: análise e modelagem. Compreenderemos como transformar requisitos complexos em casos de teste eficazes, garantindo a qualidade e confiabilidade do software.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906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Analisaremos técnicas essenciais para o design de testes, desde abordagens baseadas em caixa-preta até estratégias de cobertura de código, capacitando estudantes e profissionais a dominar a arte do teste de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7592" y="1139309"/>
            <a:ext cx="9355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Visão Geral das Técnicas de Teste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17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técnicas de teste auxiliam na escolha do que testar e na definição de como testar, contribuindo para a criação de casos de teste eficazes. Elas são classificadas em: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153358" y="3509486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de Caixa-Preta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9063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Focam na funcionalidade do sistema, sem examinar o código interno. Exemplos incluem particionamento de equivalência e análise de valor limite.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621655" y="3509486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de Caixa-Branca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090630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Baseiam-se na estrutura do código para criar testes, garantindo que todas as partes do código sejam testadas. Incluem teste de instrução e ramificação.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509486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Baseadas em Experiência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444960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Utilizam o conhecimento e a intuição do testador para identificar possíveis falhas. O teste exploratório é um exemplo chave.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3643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Essas técnicas são fundamentais para criar testes eficazes e garantir a qualidade do software. Cada técnica oferece uma abordagem única para identificar defeitos.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4980" y="1841063"/>
            <a:ext cx="130404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Visão Geral do Particionamento de Equivalência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34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Particionamento de Equivalência (EP) é uma técnica que organiza dados em grupos que devem ser tratados da mesma forma pelo sistema. Um único valor por grupo é suficiente para representar o comportamento esperado.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844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partições podem ser: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Válidas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valores aceitos e processados.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46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Inválidas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: valores rejeitados ou não reconhecidos.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627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Para alcançar uma boa cobertura, cada partição deve ser testada pelo menos uma vez. Quando há múltiplos parâmetros, aplica-se o critério </a:t>
            </a:r>
            <a:pPr algn="ct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Each Choice Coverage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que garante a execução de todas as partições de cada conjunto.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401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9558" y="395288"/>
            <a:ext cx="8137684" cy="898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Boundary Value Analysis (Análise de Valor Limite)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89558" y="1509355"/>
            <a:ext cx="8137684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Objetivo da Técnica: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Testar os limites mínimo e máximo de uma entrada válida e identificar falhas nos extremos de um sistema.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989558" y="2131100"/>
            <a:ext cx="81376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aplicar: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989558" y="2522815"/>
            <a:ext cx="81376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Validação de campos com limites numéricos (idade, nota, salário, limite bancário etc.).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989558" y="2803088"/>
            <a:ext cx="81376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críticos, onde falhas nas bordas podem gerar impactos relevantes.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5989558" y="3194804"/>
            <a:ext cx="8137684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Estrutura do Teste: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u="sng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Faixa de valores a serem testados : 1 a 100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989558" y="3816548"/>
            <a:ext cx="8137684" cy="2938939"/>
          </a:xfrm>
          <a:prstGeom prst="roundRect">
            <a:avLst>
              <a:gd name="adj" fmla="val 7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997178" y="3824168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141839" y="3917990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Valor Testado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8852535" y="3917990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Motivo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1559421" y="3917990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Resultado Esperado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997178" y="4241840"/>
            <a:ext cx="8121610" cy="4176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141839" y="4335661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8852535" y="4335661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Abaixo do limite inferior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11559421" y="4335661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Rejeitado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997178" y="4659511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141839" y="4753332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8852535" y="4753332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limite inferior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11559421" y="4753332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5997178" y="5077182"/>
            <a:ext cx="8121610" cy="4176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141839" y="5171003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8852535" y="5171003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Acima do limite inferior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11559421" y="5171003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5997178" y="5494853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141839" y="5588675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99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8852535" y="5588675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Abaixo do limite superior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11559421" y="5588675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5997178" y="5912525"/>
            <a:ext cx="8121610" cy="41767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141839" y="6006346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100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8852535" y="6006346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 limite superior</a:t>
            </a:r>
            <a:endParaRPr lang="en-US" sz="1100" dirty="0"/>
          </a:p>
        </p:txBody>
      </p:sp>
      <p:sp>
        <p:nvSpPr>
          <p:cNvPr id="33" name="Text 30"/>
          <p:cNvSpPr/>
          <p:nvPr/>
        </p:nvSpPr>
        <p:spPr>
          <a:xfrm>
            <a:off x="11559421" y="6006346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Aceito</a:t>
            </a:r>
            <a:endParaRPr lang="en-US" sz="1100" dirty="0"/>
          </a:p>
        </p:txBody>
      </p:sp>
      <p:sp>
        <p:nvSpPr>
          <p:cNvPr id="34" name="Shape 31"/>
          <p:cNvSpPr/>
          <p:nvPr/>
        </p:nvSpPr>
        <p:spPr>
          <a:xfrm>
            <a:off x="5997178" y="6330196"/>
            <a:ext cx="8121610" cy="41767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6141839" y="6424017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101</a:t>
            </a:r>
            <a:endParaRPr lang="en-US" sz="1100" dirty="0"/>
          </a:p>
        </p:txBody>
      </p:sp>
      <p:sp>
        <p:nvSpPr>
          <p:cNvPr id="36" name="Text 33"/>
          <p:cNvSpPr/>
          <p:nvPr/>
        </p:nvSpPr>
        <p:spPr>
          <a:xfrm>
            <a:off x="8852535" y="6424017"/>
            <a:ext cx="241184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Acima do limite superior</a:t>
            </a:r>
            <a:endParaRPr lang="en-US" sz="1100" dirty="0"/>
          </a:p>
        </p:txBody>
      </p:sp>
      <p:sp>
        <p:nvSpPr>
          <p:cNvPr id="37" name="Text 34"/>
          <p:cNvSpPr/>
          <p:nvPr/>
        </p:nvSpPr>
        <p:spPr>
          <a:xfrm>
            <a:off x="11559421" y="6424017"/>
            <a:ext cx="2415659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Rejeitado</a:t>
            </a:r>
            <a:endParaRPr lang="en-US" sz="1100" dirty="0"/>
          </a:p>
        </p:txBody>
      </p:sp>
      <p:sp>
        <p:nvSpPr>
          <p:cNvPr id="38" name="Text 35"/>
          <p:cNvSpPr/>
          <p:nvPr/>
        </p:nvSpPr>
        <p:spPr>
          <a:xfrm>
            <a:off x="5989558" y="6917174"/>
            <a:ext cx="8137684" cy="927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Benefício direto: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Reduz a quantidade de testes, focando onde os erros mais ocorrem. Alta eficácia com baixo esforço.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Cuidado comum: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Erros de implementação como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 vez de 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&gt;=</a:t>
            </a:r>
            <a:pPr algn="ct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geram falhas invisíveis no sistema.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54435" y="367784"/>
            <a:ext cx="8207931" cy="836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Decision Table Testing (Teste de Tabela de Decisão)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5954435" y="1404461"/>
            <a:ext cx="820793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Objetivo da Técnica: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Garantir que todas as combinações de condições resultem nas ações corretas. Usado para lógica de negócio com múltiplas regras interdependentes.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54435" y="2196346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aplicar: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954435" y="2560558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Regras condicionais complexas.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954435" y="2821186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Situações onde a frase "depende de várias coisas" aparece.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954435" y="3081814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bancários, e-commerce, regras fiscais, planos de saúde etc.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5954435" y="3446026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Estrutura da Tabela: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54435" y="3810238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Exemplo: Sistema de Descontos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54435" y="4174450"/>
            <a:ext cx="8207931" cy="1963103"/>
          </a:xfrm>
          <a:prstGeom prst="roundRect">
            <a:avLst>
              <a:gd name="adj" fmla="val 10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962055" y="4182070"/>
            <a:ext cx="8192691" cy="389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096000" y="426993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Regra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8147923" y="426993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Cliente VIP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10196036" y="426993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Compra &gt; R$500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12244149" y="426993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Ação esperada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962055" y="4571643"/>
            <a:ext cx="8192691" cy="389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096000" y="4659511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R1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8147923" y="4659511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10196036" y="4659511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12244149" y="4659511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 desconto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5962055" y="4961215"/>
            <a:ext cx="8192691" cy="389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096000" y="5049083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R2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8147923" y="5049083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10196036" y="5049083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12244149" y="5049083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10% de desconto</a:t>
            </a:r>
            <a:endParaRPr lang="en-US" sz="1050" dirty="0"/>
          </a:p>
        </p:txBody>
      </p:sp>
      <p:sp>
        <p:nvSpPr>
          <p:cNvPr id="27" name="Shape 24"/>
          <p:cNvSpPr/>
          <p:nvPr/>
        </p:nvSpPr>
        <p:spPr>
          <a:xfrm>
            <a:off x="5962055" y="5350788"/>
            <a:ext cx="8192691" cy="389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6096000" y="5438656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R3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8147923" y="5438656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10196036" y="5438656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</a:t>
            </a:r>
            <a:endParaRPr lang="en-US" sz="1050" dirty="0"/>
          </a:p>
        </p:txBody>
      </p:sp>
      <p:sp>
        <p:nvSpPr>
          <p:cNvPr id="31" name="Text 28"/>
          <p:cNvSpPr/>
          <p:nvPr/>
        </p:nvSpPr>
        <p:spPr>
          <a:xfrm>
            <a:off x="12244149" y="5438656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10% de desconto</a:t>
            </a:r>
            <a:endParaRPr lang="en-US" sz="1050" dirty="0"/>
          </a:p>
        </p:txBody>
      </p:sp>
      <p:sp>
        <p:nvSpPr>
          <p:cNvPr id="32" name="Shape 29"/>
          <p:cNvSpPr/>
          <p:nvPr/>
        </p:nvSpPr>
        <p:spPr>
          <a:xfrm>
            <a:off x="5962055" y="5740360"/>
            <a:ext cx="8192691" cy="389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6096000" y="582822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R4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8147923" y="582822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35" name="Text 32"/>
          <p:cNvSpPr/>
          <p:nvPr/>
        </p:nvSpPr>
        <p:spPr>
          <a:xfrm>
            <a:off x="10196036" y="5828228"/>
            <a:ext cx="177307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Sim</a:t>
            </a:r>
            <a:endParaRPr lang="en-US" sz="1050" dirty="0"/>
          </a:p>
        </p:txBody>
      </p:sp>
      <p:sp>
        <p:nvSpPr>
          <p:cNvPr id="36" name="Text 33"/>
          <p:cNvSpPr/>
          <p:nvPr/>
        </p:nvSpPr>
        <p:spPr>
          <a:xfrm>
            <a:off x="12244149" y="5828228"/>
            <a:ext cx="1776889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20% de desconto</a:t>
            </a:r>
            <a:endParaRPr lang="en-US" sz="1050" dirty="0"/>
          </a:p>
        </p:txBody>
      </p:sp>
      <p:sp>
        <p:nvSpPr>
          <p:cNvPr id="37" name="Text 34"/>
          <p:cNvSpPr/>
          <p:nvPr/>
        </p:nvSpPr>
        <p:spPr>
          <a:xfrm>
            <a:off x="5954435" y="6287929"/>
            <a:ext cx="820793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Benefício direto: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Garante 100% de cobertura lógica e elimina brechas em sistemas com decisões complexas.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endParaRPr lang="en-US" sz="1050" dirty="0"/>
          </a:p>
        </p:txBody>
      </p:sp>
      <p:sp>
        <p:nvSpPr>
          <p:cNvPr id="38" name="Text 35"/>
          <p:cNvSpPr/>
          <p:nvPr/>
        </p:nvSpPr>
        <p:spPr>
          <a:xfrm>
            <a:off x="5954435" y="7079813"/>
            <a:ext cx="8207931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Cuidado comum: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Deixar combinações de regras sem cobertura ou permitir conflitos de lógica.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5954435" y="7657862"/>
            <a:ext cx="8207931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1961" y="435531"/>
            <a:ext cx="7792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Teste de Transição de Estado (State Transition Testing)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5883235" y="959882"/>
            <a:ext cx="835032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Objetivo da Técnica: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Validar se o sistema realiza as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transições corretas entre estados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em resposta a eventos. Essa técnica verifica a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consistência do fluxo de comportamento do sistema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883235" y="163175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aplicar: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5883235" y="194071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Sistemas que possuem múltiplos estados e eventos que alteram esse estado.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5883235" y="2161818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Comportamentos condicionais ao histórico do sistema.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5883235" y="2382917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Exemplos: login/logout, fluxo de compras, controle de acesso, softwares embarcados.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5883235" y="2691884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Estrutura do Teste (Exemplo: Sistema de Login):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5883235" y="3000851"/>
            <a:ext cx="8350329" cy="134588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890855" y="3008471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004203" y="3084076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Estado Atual</a:t>
            </a:r>
            <a:endParaRPr lang="en-US" sz="850" dirty="0"/>
          </a:p>
        </p:txBody>
      </p:sp>
      <p:sp>
        <p:nvSpPr>
          <p:cNvPr id="13" name="Text 10"/>
          <p:cNvSpPr/>
          <p:nvPr/>
        </p:nvSpPr>
        <p:spPr>
          <a:xfrm>
            <a:off x="8786932" y="3084076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Evento</a:t>
            </a: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11565017" y="3084076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Novo Estado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5890855" y="3341132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004203" y="3416737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Deslogado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8786932" y="3416737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Digita senha correta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11565017" y="3416737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Logado</a:t>
            </a:r>
            <a:endParaRPr lang="en-US" sz="850" dirty="0"/>
          </a:p>
        </p:txBody>
      </p:sp>
      <p:sp>
        <p:nvSpPr>
          <p:cNvPr id="19" name="Shape 16"/>
          <p:cNvSpPr/>
          <p:nvPr/>
        </p:nvSpPr>
        <p:spPr>
          <a:xfrm>
            <a:off x="5890855" y="3673793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004203" y="3749397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Logado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8786932" y="3749397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Clica sair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11565017" y="3749397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Deslogado</a:t>
            </a:r>
            <a:endParaRPr lang="en-US" sz="850" dirty="0"/>
          </a:p>
        </p:txBody>
      </p:sp>
      <p:sp>
        <p:nvSpPr>
          <p:cNvPr id="23" name="Shape 20"/>
          <p:cNvSpPr/>
          <p:nvPr/>
        </p:nvSpPr>
        <p:spPr>
          <a:xfrm>
            <a:off x="5890855" y="4006453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6004203" y="4082058"/>
            <a:ext cx="25484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Deslogado</a:t>
            </a:r>
            <a:endParaRPr lang="en-US" sz="850" dirty="0"/>
          </a:p>
        </p:txBody>
      </p:sp>
      <p:sp>
        <p:nvSpPr>
          <p:cNvPr id="25" name="Text 22"/>
          <p:cNvSpPr/>
          <p:nvPr/>
        </p:nvSpPr>
        <p:spPr>
          <a:xfrm>
            <a:off x="8786932" y="4082058"/>
            <a:ext cx="254377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3 tentativas erradas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11565017" y="4082058"/>
            <a:ext cx="254758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Bloqueado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5883235" y="447425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Representação Visual (Sugestão de Diagrama):</a:t>
            </a:r>
            <a:endParaRPr lang="en-US" sz="850" dirty="0"/>
          </a:p>
        </p:txBody>
      </p:sp>
      <p:sp>
        <p:nvSpPr>
          <p:cNvPr id="28" name="Text 25"/>
          <p:cNvSpPr/>
          <p:nvPr/>
        </p:nvSpPr>
        <p:spPr>
          <a:xfrm>
            <a:off x="5883235" y="4783217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[Deslogado] --(senha correta)--&gt; [Logado]</a:t>
            </a:r>
            <a:endParaRPr lang="en-US" sz="850" dirty="0"/>
          </a:p>
        </p:txBody>
      </p:sp>
      <p:sp>
        <p:nvSpPr>
          <p:cNvPr id="29" name="Text 26"/>
          <p:cNvSpPr/>
          <p:nvPr/>
        </p:nvSpPr>
        <p:spPr>
          <a:xfrm>
            <a:off x="5883235" y="5099804"/>
            <a:ext cx="83503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[Deslogado] --(3 erros)---------&gt; [Bloqueado]</a:t>
            </a:r>
            <a:endParaRPr lang="en-US" sz="850" dirty="0"/>
          </a:p>
        </p:txBody>
      </p:sp>
      <p:sp>
        <p:nvSpPr>
          <p:cNvPr id="30" name="Text 27"/>
          <p:cNvSpPr/>
          <p:nvPr/>
        </p:nvSpPr>
        <p:spPr>
          <a:xfrm>
            <a:off x="5883235" y="5416391"/>
            <a:ext cx="835032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highlight>
                  <a:srgbClr val="4A022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[Logado] ----(sair)-------------&gt; [Deslogado]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Benefício direto: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Identifica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falhas de fluxo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como:</a:t>
            </a:r>
            <a:endParaRPr lang="en-US" sz="850" dirty="0"/>
          </a:p>
        </p:txBody>
      </p:sp>
      <p:sp>
        <p:nvSpPr>
          <p:cNvPr id="31" name="Text 28"/>
          <p:cNvSpPr/>
          <p:nvPr/>
        </p:nvSpPr>
        <p:spPr>
          <a:xfrm>
            <a:off x="5883235" y="6277332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Transições ilegais</a:t>
            </a:r>
            <a:endParaRPr lang="en-US" sz="850" dirty="0"/>
          </a:p>
        </p:txBody>
      </p:sp>
      <p:sp>
        <p:nvSpPr>
          <p:cNvPr id="32" name="Text 29"/>
          <p:cNvSpPr/>
          <p:nvPr/>
        </p:nvSpPr>
        <p:spPr>
          <a:xfrm>
            <a:off x="5883235" y="6498431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Estados inalcançáveis</a:t>
            </a:r>
            <a:endParaRPr lang="en-US" sz="850" dirty="0"/>
          </a:p>
        </p:txBody>
      </p:sp>
      <p:sp>
        <p:nvSpPr>
          <p:cNvPr id="33" name="Text 30"/>
          <p:cNvSpPr/>
          <p:nvPr/>
        </p:nvSpPr>
        <p:spPr>
          <a:xfrm>
            <a:off x="5883235" y="6719530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Eventos ignorados ou mal tratados</a:t>
            </a:r>
            <a:endParaRPr lang="en-US" sz="850" dirty="0"/>
          </a:p>
        </p:txBody>
      </p:sp>
      <p:sp>
        <p:nvSpPr>
          <p:cNvPr id="34" name="Text 31"/>
          <p:cNvSpPr/>
          <p:nvPr/>
        </p:nvSpPr>
        <p:spPr>
          <a:xfrm>
            <a:off x="5883235" y="6940629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Respostas incorretas em estados específicos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5883235" y="7249597"/>
            <a:ext cx="835032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Dica de aplicação: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essa técnica sempre que o </a:t>
            </a:r>
            <a:pPr algn="ctr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comportamento do sistema depender do estado anterior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
</a:t>
            </a:r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Exemplo: “Se o usuário já está autenticado, a tela de login não deve aparecer.”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383" y="612338"/>
            <a:ext cx="13071634" cy="1391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Testes de Instrução e Ramificação com suas coberturas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9383" y="2995374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CAIXA PRETA                           CAIXA BRANCA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83" y="3602117"/>
            <a:ext cx="5629394" cy="21475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9383" y="6000155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VEMOS POR FORA                   VEMOS POR DENTRO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4402" y="2538532"/>
            <a:ext cx="6264235" cy="445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FAA1A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Instrução garante que o código foi executado: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594402" y="3184207"/>
            <a:ext cx="626423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cobertura mede a quantidade de instruções testadas em relação ao total de instruções do código.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4402" y="4097060"/>
            <a:ext cx="62642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4402" y="4653677"/>
            <a:ext cx="6264235" cy="890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150" b="1" dirty="0">
                <a:solidFill>
                  <a:srgbClr val="FAA1A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Ramificação garante que os caminhos lógicos foram seguidos: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594402" y="5744647"/>
            <a:ext cx="6264235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cobertura é mais abrangente porque garante que os diferentes fluxos lógicos do sistema foram realmente testados.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79383" y="7264241"/>
            <a:ext cx="1307163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0814" y="495181"/>
            <a:ext cx="9228653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Técnicas de Teste Baseadas na Experiência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324" y="1418153"/>
            <a:ext cx="12111752" cy="66298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2025-04-11T18:57:13Z</dcterms:created>
  <dcterms:modified xsi:type="dcterms:W3CDTF">2025-04-11T18:57:13Z</dcterms:modified>
</cp:coreProperties>
</file>